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76" r:id="rId3"/>
    <p:sldId id="257" r:id="rId4"/>
    <p:sldId id="258" r:id="rId5"/>
    <p:sldId id="272" r:id="rId6"/>
    <p:sldId id="336" r:id="rId7"/>
    <p:sldId id="268" r:id="rId8"/>
    <p:sldId id="269" r:id="rId9"/>
    <p:sldId id="270" r:id="rId10"/>
    <p:sldId id="335" r:id="rId11"/>
    <p:sldId id="259" r:id="rId12"/>
    <p:sldId id="261" r:id="rId13"/>
    <p:sldId id="263" r:id="rId14"/>
    <p:sldId id="264" r:id="rId15"/>
    <p:sldId id="265" r:id="rId16"/>
    <p:sldId id="267" r:id="rId17"/>
    <p:sldId id="273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700"/>
  </p:normalViewPr>
  <p:slideViewPr>
    <p:cSldViewPr snapToGrid="0" snapToObjects="1">
      <p:cViewPr varScale="1">
        <p:scale>
          <a:sx n="97" d="100"/>
          <a:sy n="97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38.png>
</file>

<file path=ppt/media/image39.png>
</file>

<file path=ppt/media/image4.png>
</file>

<file path=ppt/media/image40.png>
</file>

<file path=ppt/media/image41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834F3-9DCE-7F48-AD60-59B9CE76D232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DAC4E6-00ED-C643-8BE0-7AAE088EF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926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E8083-8C88-F844-B30D-B31822F15A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651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F208D74F-F4FD-4ACF-AEC0-A4A81A49B58A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588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E8083-8C88-F844-B30D-B31822F15A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04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E8083-8C88-F844-B30D-B31822F15A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62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E8083-8C88-F844-B30D-B31822F15A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284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93859-BD2F-A240-B8A5-BCC37D10C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A5336-27C1-D940-BCB1-1599D1AF5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8A9D1-F9B8-5E44-8BA4-BD0619B99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41BCC-F800-9046-B0E9-EF9714229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8053D-34ED-814E-8FC8-965FE6EA3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678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53884-0867-0F4F-AC40-D4AAFD1AD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027E2-375B-EE42-A93C-EFE5ED5C34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733E9-E2D9-8F4D-909C-9248C09BD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A2C38-8CB8-3E41-82C2-2680784A9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9E593-395E-704C-A8D5-4E1F0F7A9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32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CF0E71-1883-C74F-BA42-6FCA60A569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988E8-5032-E54D-B751-0A67E512F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8AF72-05CB-A746-8945-F4158CCFA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33809-F719-0E49-BB7F-6CE85EFFD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B6F30-0783-E54F-927E-1F90B0D50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1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F57E0-83F2-634A-8B10-AB00A731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C63A-0DCC-B346-A86A-9BC908A73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8BD23-C330-4C40-9A84-64D8567F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64F18-8E20-4F4B-9A33-E211AEB2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01B4F-A073-5943-B34E-9F7159686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294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5EDBD-551A-2543-A04B-97FBF7151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66D98B-D0A7-2643-A074-0FE9B19E7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D7CF1-288E-EE4B-96C1-211AEEE74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83E3B-01F2-584D-89AA-435903F06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302038-D479-EB41-A837-74B23B839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43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6A426-0FE4-AD4A-AE8F-02DFA039A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F5B04-2149-FD43-80C2-E463FE103D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E1423-4E04-7649-A69A-362DD320C8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134CB-FEE9-AF43-92C0-61D26F597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D7C43-1B48-3A4E-B22F-6CAF9149A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FB8493-F4C0-B84E-B459-FF7ECCC4F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3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25EFE-7EA1-4443-B4A8-AD402DBA6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E43A91-40CF-A743-B5B2-990E6EC63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4FEBD-E098-794E-874A-AEC06DC3EF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BD487B-B969-FC42-93EB-3D15FF814E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61DBE4-9A2E-D94C-8CAF-540AEFE7DF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0CFD52-BFDE-3145-95F0-453D5D158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A4967D-D1F5-3047-A7C4-F3705D8F8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79AEDB-3BFA-2F40-BA3B-64C1E3F79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5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F92FC-AA88-974E-903F-1D02A7F76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F7CA6C-7EFD-7E43-942D-804E721D8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74FC64-9F5F-DD4C-AC1C-515E0133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40D5DB-5E75-0A4C-AB3A-1F2E01E68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634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D8D1FF-3155-1345-8E7C-898D9B3F7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00F133-7262-DD42-9E03-090BE33AD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D375CB-DFB7-374E-B097-4410085AC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59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4F9D1-8CF5-8541-8C1D-8C955BA82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C34E2-236C-9A41-8AE2-9609D2A6B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BBE95-F1E6-C040-9A05-B2DB1594F6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4F53A7-A99B-0D43-9155-F7DD46B8D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FC9C29-C61F-5042-822C-8777629A3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D3C76-CADD-8540-BF94-B88FF9734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047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5535E-465B-DB44-AE1A-A6AB191E5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EDB735-10FE-FB46-8CF3-DAB3406042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4A97B-7A53-9D4C-9F34-9A37C0D1B1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4CA4A3-6443-A34F-B5B0-EBFE99A33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4A2629-8FC6-D14D-9A9A-5DAF94C5A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D6FD1F-5EB6-C44F-8A9A-81623108D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35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A847B4-1FFD-CD45-8999-5CA9372C8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A5CC73-8326-084F-8CCE-907D19CC6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6208B-4556-CA4D-8DB3-34FED624FC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C624D-650C-5346-84C5-3B75EAC9A42F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F887B-6C4C-414A-957F-33CA3111C6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47AF4-F059-1949-A429-996A0B95E2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B9486-02D0-114A-B3FA-2EC28F8586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49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0411D-6A44-854C-A78C-62890D1478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9B4F7-C35D-6D49-8C43-9707331846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54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0134" y="211814"/>
            <a:ext cx="7772400" cy="914400"/>
          </a:xfrm>
        </p:spPr>
        <p:txBody>
          <a:bodyPr>
            <a:normAutofit/>
          </a:bodyPr>
          <a:lstStyle/>
          <a:p>
            <a:pPr algn="ctr"/>
            <a:r>
              <a:rPr lang="de-DE" dirty="0">
                <a:latin typeface="Verdana" panose="020B0604030504040204" pitchFamily="34" charset="0"/>
                <a:ea typeface="Verdana" panose="020B0604030504040204" pitchFamily="34" charset="0"/>
              </a:rPr>
              <a:t>Bayesian Literacy</a:t>
            </a:r>
          </a:p>
        </p:txBody>
      </p:sp>
      <p:sp>
        <p:nvSpPr>
          <p:cNvPr id="20" name="Freeform 19"/>
          <p:cNvSpPr/>
          <p:nvPr/>
        </p:nvSpPr>
        <p:spPr>
          <a:xfrm>
            <a:off x="4810117" y="951726"/>
            <a:ext cx="2571767" cy="1068151"/>
          </a:xfrm>
          <a:custGeom>
            <a:avLst/>
            <a:gdLst>
              <a:gd name="connsiteX0" fmla="*/ 0 w 2571767"/>
              <a:gd name="connsiteY0" fmla="*/ 106815 h 1068151"/>
              <a:gd name="connsiteX1" fmla="*/ 106815 w 2571767"/>
              <a:gd name="connsiteY1" fmla="*/ 0 h 1068151"/>
              <a:gd name="connsiteX2" fmla="*/ 2464952 w 2571767"/>
              <a:gd name="connsiteY2" fmla="*/ 0 h 1068151"/>
              <a:gd name="connsiteX3" fmla="*/ 2571767 w 2571767"/>
              <a:gd name="connsiteY3" fmla="*/ 106815 h 1068151"/>
              <a:gd name="connsiteX4" fmla="*/ 2571767 w 2571767"/>
              <a:gd name="connsiteY4" fmla="*/ 961336 h 1068151"/>
              <a:gd name="connsiteX5" fmla="*/ 2464952 w 2571767"/>
              <a:gd name="connsiteY5" fmla="*/ 1068151 h 1068151"/>
              <a:gd name="connsiteX6" fmla="*/ 106815 w 2571767"/>
              <a:gd name="connsiteY6" fmla="*/ 1068151 h 1068151"/>
              <a:gd name="connsiteX7" fmla="*/ 0 w 2571767"/>
              <a:gd name="connsiteY7" fmla="*/ 961336 h 1068151"/>
              <a:gd name="connsiteX8" fmla="*/ 0 w 2571767"/>
              <a:gd name="connsiteY8" fmla="*/ 106815 h 106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1767" h="1068151">
                <a:moveTo>
                  <a:pt x="0" y="106815"/>
                </a:moveTo>
                <a:cubicBezTo>
                  <a:pt x="0" y="47823"/>
                  <a:pt x="47823" y="0"/>
                  <a:pt x="106815" y="0"/>
                </a:cubicBezTo>
                <a:lnTo>
                  <a:pt x="2464952" y="0"/>
                </a:lnTo>
                <a:cubicBezTo>
                  <a:pt x="2523944" y="0"/>
                  <a:pt x="2571767" y="47823"/>
                  <a:pt x="2571767" y="106815"/>
                </a:cubicBezTo>
                <a:lnTo>
                  <a:pt x="2571767" y="961336"/>
                </a:lnTo>
                <a:cubicBezTo>
                  <a:pt x="2571767" y="1020328"/>
                  <a:pt x="2523944" y="1068151"/>
                  <a:pt x="2464952" y="1068151"/>
                </a:cubicBezTo>
                <a:lnTo>
                  <a:pt x="106815" y="1068151"/>
                </a:lnTo>
                <a:cubicBezTo>
                  <a:pt x="47823" y="1068151"/>
                  <a:pt x="0" y="1020328"/>
                  <a:pt x="0" y="961336"/>
                </a:cubicBezTo>
                <a:lnTo>
                  <a:pt x="0" y="106815"/>
                </a:lnTo>
                <a:close/>
              </a:path>
            </a:pathLst>
          </a:custGeom>
          <a:solidFill>
            <a:schemeClr val="bg1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865" tIns="99865" rIns="99865" bIns="99865" numCol="1" spcCol="1270" anchor="ctr" anchorCtr="0">
            <a:noAutofit/>
          </a:bodyPr>
          <a:lstStyle/>
          <a:p>
            <a:pPr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2000" dirty="0">
                <a:solidFill>
                  <a:schemeClr val="tx1"/>
                </a:solidFill>
              </a:rPr>
              <a:t>1000  </a:t>
            </a:r>
            <a:r>
              <a:rPr lang="de-DE" sz="2000" dirty="0" err="1">
                <a:solidFill>
                  <a:schemeClr val="tx1"/>
                </a:solidFill>
              </a:rPr>
              <a:t>kids</a:t>
            </a:r>
            <a:endParaRPr lang="de-DE" sz="2000" dirty="0">
              <a:solidFill>
                <a:schemeClr val="tx1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4013105" y="3434891"/>
            <a:ext cx="1713100" cy="507659"/>
            <a:chOff x="2489104" y="3434890"/>
            <a:chExt cx="1713100" cy="507659"/>
          </a:xfrm>
        </p:grpSpPr>
        <p:sp>
          <p:nvSpPr>
            <p:cNvPr id="25" name="Freeform 24"/>
            <p:cNvSpPr/>
            <p:nvPr/>
          </p:nvSpPr>
          <p:spPr>
            <a:xfrm>
              <a:off x="2489104" y="3515289"/>
              <a:ext cx="1041447" cy="4272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213630"/>
                  </a:lnTo>
                  <a:lnTo>
                    <a:pt x="1041447" y="213630"/>
                  </a:lnTo>
                  <a:lnTo>
                    <a:pt x="1041447" y="4272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tint val="7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TextBox 10"/>
            <p:cNvSpPr txBox="1"/>
            <p:nvPr/>
          </p:nvSpPr>
          <p:spPr>
            <a:xfrm>
              <a:off x="3563888" y="3434890"/>
              <a:ext cx="6383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/>
                <a:t>10%</a:t>
              </a:r>
            </a:p>
          </p:txBody>
        </p:sp>
      </p:grpSp>
      <p:sp>
        <p:nvSpPr>
          <p:cNvPr id="31" name="Freeform 30"/>
          <p:cNvSpPr/>
          <p:nvPr/>
        </p:nvSpPr>
        <p:spPr>
          <a:xfrm>
            <a:off x="8178896" y="3515289"/>
            <a:ext cx="1041447" cy="42726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213630"/>
                </a:lnTo>
                <a:lnTo>
                  <a:pt x="1041447" y="213630"/>
                </a:lnTo>
                <a:lnTo>
                  <a:pt x="1041447" y="42726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4">
              <a:tint val="7000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Rectangle 11"/>
          <p:cNvSpPr/>
          <p:nvPr/>
        </p:nvSpPr>
        <p:spPr>
          <a:xfrm>
            <a:off x="1557554" y="6020468"/>
            <a:ext cx="8929920" cy="8822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63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sz="1600" dirty="0">
                <a:ea typeface="Microsoft YaHei" charset="-122"/>
              </a:rPr>
              <a:t>Many physician commit the so called “base rate fallacy” (neglecting the a priori probability).</a:t>
            </a:r>
          </a:p>
          <a:p>
            <a:pPr>
              <a:spcBef>
                <a:spcPts val="363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en-US" sz="1600" dirty="0">
                <a:ea typeface="Microsoft YaHei" charset="-122"/>
              </a:rPr>
              <a:t>See, for example, </a:t>
            </a:r>
            <a:r>
              <a:rPr lang="en-US" sz="1600" dirty="0" err="1">
                <a:ea typeface="Microsoft YaHei" charset="-122"/>
              </a:rPr>
              <a:t>Bramwell</a:t>
            </a:r>
            <a:r>
              <a:rPr lang="en-US" sz="1600" dirty="0">
                <a:ea typeface="Microsoft YaHei" charset="-122"/>
              </a:rPr>
              <a:t> R, West H, Salmon P. (2006). </a:t>
            </a:r>
            <a:r>
              <a:rPr lang="en-US" sz="1600" i="1" dirty="0">
                <a:ea typeface="Microsoft YaHei" charset="-122"/>
              </a:rPr>
              <a:t>Health professionals’ and users’ interpretation of screening test results: an experimental study</a:t>
            </a:r>
            <a:r>
              <a:rPr lang="en-US" sz="1600" dirty="0">
                <a:ea typeface="Microsoft YaHei" charset="-122"/>
              </a:rPr>
              <a:t>. British Medical Journal. </a:t>
            </a:r>
            <a:r>
              <a:rPr lang="en-US" sz="1600" i="1" dirty="0">
                <a:ea typeface="Microsoft YaHei" charset="-122"/>
              </a:rPr>
              <a:t>333</a:t>
            </a:r>
            <a:r>
              <a:rPr lang="en-US" sz="1600" dirty="0">
                <a:ea typeface="Microsoft YaHei" charset="-122"/>
              </a:rPr>
              <a:t>, 284-286.</a:t>
            </a:r>
            <a:endParaRPr lang="en-GB" sz="1600" dirty="0">
              <a:ea typeface="Microsoft YaHei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10116" y="5417689"/>
            <a:ext cx="2779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9 / (9 + 40) = 18.52%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6095999" y="1700809"/>
            <a:ext cx="3298858" cy="1814481"/>
            <a:chOff x="4571999" y="1700808"/>
            <a:chExt cx="3298858" cy="1814481"/>
          </a:xfrm>
        </p:grpSpPr>
        <p:sp>
          <p:nvSpPr>
            <p:cNvPr id="27" name="Freeform 26"/>
            <p:cNvSpPr/>
            <p:nvPr/>
          </p:nvSpPr>
          <p:spPr>
            <a:xfrm>
              <a:off x="4571999" y="2019877"/>
              <a:ext cx="2082895" cy="4272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213630"/>
                  </a:lnTo>
                  <a:lnTo>
                    <a:pt x="2082895" y="213630"/>
                  </a:lnTo>
                  <a:lnTo>
                    <a:pt x="2082895" y="427260"/>
                  </a:lnTo>
                </a:path>
              </a:pathLst>
            </a:custGeom>
            <a:noFill/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3">
                <a:tint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5853781" y="2447138"/>
              <a:ext cx="1602227" cy="1068151"/>
            </a:xfrm>
            <a:custGeom>
              <a:avLst/>
              <a:gdLst>
                <a:gd name="connsiteX0" fmla="*/ 0 w 1602227"/>
                <a:gd name="connsiteY0" fmla="*/ 106815 h 1068151"/>
                <a:gd name="connsiteX1" fmla="*/ 106815 w 1602227"/>
                <a:gd name="connsiteY1" fmla="*/ 0 h 1068151"/>
                <a:gd name="connsiteX2" fmla="*/ 1495412 w 1602227"/>
                <a:gd name="connsiteY2" fmla="*/ 0 h 1068151"/>
                <a:gd name="connsiteX3" fmla="*/ 1602227 w 1602227"/>
                <a:gd name="connsiteY3" fmla="*/ 106815 h 1068151"/>
                <a:gd name="connsiteX4" fmla="*/ 1602227 w 1602227"/>
                <a:gd name="connsiteY4" fmla="*/ 961336 h 1068151"/>
                <a:gd name="connsiteX5" fmla="*/ 1495412 w 1602227"/>
                <a:gd name="connsiteY5" fmla="*/ 1068151 h 1068151"/>
                <a:gd name="connsiteX6" fmla="*/ 106815 w 1602227"/>
                <a:gd name="connsiteY6" fmla="*/ 1068151 h 1068151"/>
                <a:gd name="connsiteX7" fmla="*/ 0 w 1602227"/>
                <a:gd name="connsiteY7" fmla="*/ 961336 h 1068151"/>
                <a:gd name="connsiteX8" fmla="*/ 0 w 1602227"/>
                <a:gd name="connsiteY8" fmla="*/ 106815 h 106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2227" h="1068151">
                  <a:moveTo>
                    <a:pt x="0" y="106815"/>
                  </a:moveTo>
                  <a:cubicBezTo>
                    <a:pt x="0" y="47823"/>
                    <a:pt x="47823" y="0"/>
                    <a:pt x="106815" y="0"/>
                  </a:cubicBezTo>
                  <a:lnTo>
                    <a:pt x="1495412" y="0"/>
                  </a:lnTo>
                  <a:cubicBezTo>
                    <a:pt x="1554404" y="0"/>
                    <a:pt x="1602227" y="47823"/>
                    <a:pt x="1602227" y="106815"/>
                  </a:cubicBezTo>
                  <a:lnTo>
                    <a:pt x="1602227" y="961336"/>
                  </a:lnTo>
                  <a:cubicBezTo>
                    <a:pt x="1602227" y="1020328"/>
                    <a:pt x="1554404" y="1068151"/>
                    <a:pt x="1495412" y="1068151"/>
                  </a:cubicBezTo>
                  <a:lnTo>
                    <a:pt x="106815" y="1068151"/>
                  </a:lnTo>
                  <a:cubicBezTo>
                    <a:pt x="47823" y="1068151"/>
                    <a:pt x="0" y="1020328"/>
                    <a:pt x="0" y="961336"/>
                  </a:cubicBezTo>
                  <a:lnTo>
                    <a:pt x="0" y="106815"/>
                  </a:lnTo>
                  <a:close/>
                </a:path>
              </a:pathLst>
            </a:cu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2">
                <a:hueOff val="0"/>
                <a:satOff val="0"/>
                <a:lumOff val="0"/>
                <a:alphaOff val="0"/>
              </a:schemeClr>
            </a:fillRef>
            <a:effectRef idx="2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865" tIns="99865" rIns="99865" bIns="99865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dirty="0"/>
                <a:t>950 </a:t>
              </a:r>
              <a:r>
                <a:rPr lang="de-DE" sz="2000" dirty="0" err="1"/>
                <a:t>without</a:t>
              </a:r>
              <a:r>
                <a:rPr lang="de-DE" sz="2000" dirty="0"/>
                <a:t> </a:t>
              </a:r>
              <a:r>
                <a:rPr lang="de-DE" sz="2000" dirty="0" err="1"/>
                <a:t>nits</a:t>
              </a:r>
              <a:endParaRPr lang="de-DE" sz="2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228184" y="1700808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90%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Rectangle 6"/>
                <p:cNvSpPr/>
                <p:nvPr/>
              </p:nvSpPr>
              <p:spPr>
                <a:xfrm>
                  <a:off x="6942718" y="1863019"/>
                  <a:ext cx="928139" cy="46243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lang="en-GB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sz="240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 sz="2400">
                                <a:latin typeface="Cambria Math" panose="02040503050406030204" pitchFamily="18" charset="0"/>
                              </a:rPr>
                              <m:t>(</m:t>
                            </m:r>
                            <m:acc>
                              <m:accPr>
                                <m:chr m:val="̅"/>
                                <m:ctrlPr>
                                  <a:rPr lang="en-GB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2400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</m:acc>
                          </m:e>
                        </m:d>
                      </m:oMath>
                    </m:oMathPara>
                  </a14:m>
                  <a:endParaRPr lang="en-GB" sz="2400" dirty="0"/>
                </a:p>
              </p:txBody>
            </p:sp>
          </mc:Choice>
          <mc:Fallback xmlns="">
            <p:sp>
              <p:nvSpPr>
                <p:cNvPr id="7" name="Rectangle 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42718" y="1863019"/>
                  <a:ext cx="928139" cy="462434"/>
                </a:xfrm>
                <a:prstGeom prst="rect">
                  <a:avLst/>
                </a:prstGeom>
                <a:blipFill>
                  <a:blip r:embed="rId3"/>
                  <a:stretch>
                    <a:fillRect t="-132000" r="-73684" b="-198667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8" name="Group 17"/>
          <p:cNvGrpSpPr/>
          <p:nvPr/>
        </p:nvGrpSpPr>
        <p:grpSpPr>
          <a:xfrm>
            <a:off x="2478193" y="1700809"/>
            <a:ext cx="3617807" cy="1814481"/>
            <a:chOff x="954192" y="1700808"/>
            <a:chExt cx="3617807" cy="1814481"/>
          </a:xfrm>
        </p:grpSpPr>
        <p:sp>
          <p:nvSpPr>
            <p:cNvPr id="16" name="TextBox 15"/>
            <p:cNvSpPr txBox="1"/>
            <p:nvPr/>
          </p:nvSpPr>
          <p:spPr>
            <a:xfrm>
              <a:off x="2411760" y="1700808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10%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954192" y="1937687"/>
              <a:ext cx="3617807" cy="1577602"/>
              <a:chOff x="954192" y="1937687"/>
              <a:chExt cx="3617807" cy="1577602"/>
            </a:xfrm>
          </p:grpSpPr>
          <p:sp>
            <p:nvSpPr>
              <p:cNvPr id="21" name="Freeform 20"/>
              <p:cNvSpPr/>
              <p:nvPr/>
            </p:nvSpPr>
            <p:spPr>
              <a:xfrm>
                <a:off x="2489104" y="2019877"/>
                <a:ext cx="2082895" cy="427260"/>
              </a:xfrm>
              <a:custGeom>
                <a:avLst/>
                <a:gdLst/>
                <a:ahLst/>
                <a:cxnLst/>
                <a:rect l="0" t="0" r="0" b="0"/>
                <a:pathLst>
                  <a:path>
                    <a:moveTo>
                      <a:pt x="2082895" y="0"/>
                    </a:moveTo>
                    <a:lnTo>
                      <a:pt x="2082895" y="213630"/>
                    </a:lnTo>
                    <a:lnTo>
                      <a:pt x="0" y="213630"/>
                    </a:lnTo>
                    <a:lnTo>
                      <a:pt x="0" y="427260"/>
                    </a:lnTo>
                  </a:path>
                </a:pathLst>
              </a:custGeom>
              <a:noFill/>
            </p:spPr>
            <p:style>
              <a:lnRef idx="1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3">
                  <a:tint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2" name="Freeform 21"/>
              <p:cNvSpPr/>
              <p:nvPr/>
            </p:nvSpPr>
            <p:spPr>
              <a:xfrm>
                <a:off x="1687990" y="2447138"/>
                <a:ext cx="1602227" cy="1068151"/>
              </a:xfrm>
              <a:custGeom>
                <a:avLst/>
                <a:gdLst>
                  <a:gd name="connsiteX0" fmla="*/ 0 w 1602227"/>
                  <a:gd name="connsiteY0" fmla="*/ 106815 h 1068151"/>
                  <a:gd name="connsiteX1" fmla="*/ 106815 w 1602227"/>
                  <a:gd name="connsiteY1" fmla="*/ 0 h 1068151"/>
                  <a:gd name="connsiteX2" fmla="*/ 1495412 w 1602227"/>
                  <a:gd name="connsiteY2" fmla="*/ 0 h 1068151"/>
                  <a:gd name="connsiteX3" fmla="*/ 1602227 w 1602227"/>
                  <a:gd name="connsiteY3" fmla="*/ 106815 h 1068151"/>
                  <a:gd name="connsiteX4" fmla="*/ 1602227 w 1602227"/>
                  <a:gd name="connsiteY4" fmla="*/ 961336 h 1068151"/>
                  <a:gd name="connsiteX5" fmla="*/ 1495412 w 1602227"/>
                  <a:gd name="connsiteY5" fmla="*/ 1068151 h 1068151"/>
                  <a:gd name="connsiteX6" fmla="*/ 106815 w 1602227"/>
                  <a:gd name="connsiteY6" fmla="*/ 1068151 h 1068151"/>
                  <a:gd name="connsiteX7" fmla="*/ 0 w 1602227"/>
                  <a:gd name="connsiteY7" fmla="*/ 961336 h 1068151"/>
                  <a:gd name="connsiteX8" fmla="*/ 0 w 1602227"/>
                  <a:gd name="connsiteY8" fmla="*/ 106815 h 1068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02227" h="1068151">
                    <a:moveTo>
                      <a:pt x="0" y="106815"/>
                    </a:moveTo>
                    <a:cubicBezTo>
                      <a:pt x="0" y="47823"/>
                      <a:pt x="47823" y="0"/>
                      <a:pt x="106815" y="0"/>
                    </a:cubicBezTo>
                    <a:lnTo>
                      <a:pt x="1495412" y="0"/>
                    </a:lnTo>
                    <a:cubicBezTo>
                      <a:pt x="1554404" y="0"/>
                      <a:pt x="1602227" y="47823"/>
                      <a:pt x="1602227" y="106815"/>
                    </a:cubicBezTo>
                    <a:lnTo>
                      <a:pt x="1602227" y="961336"/>
                    </a:lnTo>
                    <a:cubicBezTo>
                      <a:pt x="1602227" y="1020328"/>
                      <a:pt x="1554404" y="1068151"/>
                      <a:pt x="1495412" y="1068151"/>
                    </a:cubicBezTo>
                    <a:lnTo>
                      <a:pt x="106815" y="1068151"/>
                    </a:lnTo>
                    <a:cubicBezTo>
                      <a:pt x="47823" y="1068151"/>
                      <a:pt x="0" y="1020328"/>
                      <a:pt x="0" y="961336"/>
                    </a:cubicBezTo>
                    <a:lnTo>
                      <a:pt x="0" y="106815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2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9865" tIns="99865" rIns="99865" bIns="99865" numCol="1" spcCol="1270" anchor="ctr" anchorCtr="0">
                <a:noAutofit/>
              </a:bodyPr>
              <a:lstStyle/>
              <a:p>
                <a:pPr algn="ctr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de-DE" sz="2000" dirty="0"/>
                  <a:t>50 </a:t>
                </a:r>
                <a:r>
                  <a:rPr lang="de-DE" sz="2000" dirty="0" err="1"/>
                  <a:t>with</a:t>
                </a:r>
                <a:r>
                  <a:rPr lang="de-DE" sz="2000" dirty="0"/>
                  <a:t> </a:t>
                </a:r>
                <a:r>
                  <a:rPr lang="de-DE" sz="2000" dirty="0" err="1"/>
                  <a:t>nits</a:t>
                </a:r>
                <a:endParaRPr lang="de-DE" sz="2000" dirty="0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9" name="Rectangle 18"/>
                  <p:cNvSpPr/>
                  <p:nvPr/>
                </p:nvSpPr>
                <p:spPr>
                  <a:xfrm>
                    <a:off x="954192" y="1937687"/>
                    <a:ext cx="928139" cy="4616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"/>
                              <m:ctrlPr>
                                <a:rPr lang="en-GB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  <m:r>
                                <a:rPr lang="en-GB" sz="240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GB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</m:d>
                        </m:oMath>
                      </m:oMathPara>
                    </a14:m>
                    <a:endParaRPr lang="en-GB" sz="2400" dirty="0"/>
                  </a:p>
                </p:txBody>
              </p:sp>
            </mc:Choice>
            <mc:Fallback xmlns="">
              <p:sp>
                <p:nvSpPr>
                  <p:cNvPr id="19" name="Rectangle 18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54192" y="1937687"/>
                    <a:ext cx="928139" cy="461665"/>
                  </a:xfrm>
                  <a:prstGeom prst="rect">
                    <a:avLst/>
                  </a:prstGeom>
                  <a:blipFill>
                    <a:blip r:embed="rId4"/>
                    <a:stretch>
                      <a:fillRect t="-130263" r="-73684" b="-194737"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grpSp>
        <p:nvGrpSpPr>
          <p:cNvPr id="6" name="Group 5"/>
          <p:cNvGrpSpPr/>
          <p:nvPr/>
        </p:nvGrpSpPr>
        <p:grpSpPr>
          <a:xfrm>
            <a:off x="2170543" y="3414458"/>
            <a:ext cx="1842561" cy="1948773"/>
            <a:chOff x="646542" y="3414457"/>
            <a:chExt cx="1842561" cy="1948773"/>
          </a:xfrm>
        </p:grpSpPr>
        <p:sp>
          <p:nvSpPr>
            <p:cNvPr id="23" name="Freeform 22"/>
            <p:cNvSpPr/>
            <p:nvPr/>
          </p:nvSpPr>
          <p:spPr>
            <a:xfrm>
              <a:off x="1447656" y="3515289"/>
              <a:ext cx="1041447" cy="4272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041447" y="0"/>
                  </a:moveTo>
                  <a:lnTo>
                    <a:pt x="1041447" y="213630"/>
                  </a:lnTo>
                  <a:lnTo>
                    <a:pt x="0" y="213630"/>
                  </a:lnTo>
                  <a:lnTo>
                    <a:pt x="0" y="4272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tint val="7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646542" y="3942550"/>
              <a:ext cx="1602227" cy="1068151"/>
            </a:xfrm>
            <a:custGeom>
              <a:avLst/>
              <a:gdLst>
                <a:gd name="connsiteX0" fmla="*/ 0 w 1602227"/>
                <a:gd name="connsiteY0" fmla="*/ 106815 h 1068151"/>
                <a:gd name="connsiteX1" fmla="*/ 106815 w 1602227"/>
                <a:gd name="connsiteY1" fmla="*/ 0 h 1068151"/>
                <a:gd name="connsiteX2" fmla="*/ 1495412 w 1602227"/>
                <a:gd name="connsiteY2" fmla="*/ 0 h 1068151"/>
                <a:gd name="connsiteX3" fmla="*/ 1602227 w 1602227"/>
                <a:gd name="connsiteY3" fmla="*/ 106815 h 1068151"/>
                <a:gd name="connsiteX4" fmla="*/ 1602227 w 1602227"/>
                <a:gd name="connsiteY4" fmla="*/ 961336 h 1068151"/>
                <a:gd name="connsiteX5" fmla="*/ 1495412 w 1602227"/>
                <a:gd name="connsiteY5" fmla="*/ 1068151 h 1068151"/>
                <a:gd name="connsiteX6" fmla="*/ 106815 w 1602227"/>
                <a:gd name="connsiteY6" fmla="*/ 1068151 h 1068151"/>
                <a:gd name="connsiteX7" fmla="*/ 0 w 1602227"/>
                <a:gd name="connsiteY7" fmla="*/ 961336 h 1068151"/>
                <a:gd name="connsiteX8" fmla="*/ 0 w 1602227"/>
                <a:gd name="connsiteY8" fmla="*/ 106815 h 106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2227" h="1068151">
                  <a:moveTo>
                    <a:pt x="0" y="106815"/>
                  </a:moveTo>
                  <a:cubicBezTo>
                    <a:pt x="0" y="47823"/>
                    <a:pt x="47823" y="0"/>
                    <a:pt x="106815" y="0"/>
                  </a:cubicBezTo>
                  <a:lnTo>
                    <a:pt x="1495412" y="0"/>
                  </a:lnTo>
                  <a:cubicBezTo>
                    <a:pt x="1554404" y="0"/>
                    <a:pt x="1602227" y="47823"/>
                    <a:pt x="1602227" y="106815"/>
                  </a:cubicBezTo>
                  <a:lnTo>
                    <a:pt x="1602227" y="961336"/>
                  </a:lnTo>
                  <a:cubicBezTo>
                    <a:pt x="1602227" y="1020328"/>
                    <a:pt x="1554404" y="1068151"/>
                    <a:pt x="1495412" y="1068151"/>
                  </a:cubicBezTo>
                  <a:lnTo>
                    <a:pt x="106815" y="1068151"/>
                  </a:lnTo>
                  <a:cubicBezTo>
                    <a:pt x="47823" y="1068151"/>
                    <a:pt x="0" y="1020328"/>
                    <a:pt x="0" y="961336"/>
                  </a:cubicBezTo>
                  <a:lnTo>
                    <a:pt x="0" y="106815"/>
                  </a:lnTo>
                  <a:close/>
                </a:path>
              </a:pathLst>
            </a:custGeom>
            <a:solidFill>
              <a:srgbClr val="FF0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865" tIns="99865" rIns="99865" bIns="99865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dirty="0"/>
                <a:t>5 </a:t>
              </a:r>
              <a:r>
                <a:rPr lang="de-DE" sz="2000" dirty="0" err="1"/>
                <a:t>scratching</a:t>
              </a:r>
              <a:endParaRPr lang="de-DE" sz="20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827584" y="3414457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90%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Rectangle 8"/>
                <p:cNvSpPr/>
                <p:nvPr/>
              </p:nvSpPr>
              <p:spPr>
                <a:xfrm>
                  <a:off x="896197" y="4993898"/>
                  <a:ext cx="1018420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d>
                      </m:oMath>
                    </m:oMathPara>
                  </a14:m>
                  <a:endParaRPr lang="en-GB" dirty="0"/>
                </a:p>
              </p:txBody>
            </p:sp>
          </mc:Choice>
          <mc:Fallback xmlns="">
            <p:sp>
              <p:nvSpPr>
                <p:cNvPr id="9" name="Rectangle 8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6197" y="4993898"/>
                  <a:ext cx="1018420" cy="369332"/>
                </a:xfrm>
                <a:prstGeom prst="rect">
                  <a:avLst/>
                </a:prstGeom>
                <a:blipFill>
                  <a:blip r:embed="rId5"/>
                  <a:stretch>
                    <a:fillRect t="-119672" r="-49701" b="-183607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6" name="Group 35"/>
          <p:cNvGrpSpPr/>
          <p:nvPr/>
        </p:nvGrpSpPr>
        <p:grpSpPr>
          <a:xfrm>
            <a:off x="6336334" y="3401325"/>
            <a:ext cx="1842560" cy="1979284"/>
            <a:chOff x="4812334" y="3401325"/>
            <a:chExt cx="1842560" cy="1979284"/>
          </a:xfrm>
        </p:grpSpPr>
        <p:sp>
          <p:nvSpPr>
            <p:cNvPr id="29" name="Freeform 28"/>
            <p:cNvSpPr/>
            <p:nvPr/>
          </p:nvSpPr>
          <p:spPr>
            <a:xfrm>
              <a:off x="5613447" y="3515289"/>
              <a:ext cx="1041447" cy="427260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1041447" y="0"/>
                  </a:moveTo>
                  <a:lnTo>
                    <a:pt x="1041447" y="213630"/>
                  </a:lnTo>
                  <a:lnTo>
                    <a:pt x="0" y="213630"/>
                  </a:lnTo>
                  <a:lnTo>
                    <a:pt x="0" y="427260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1">
              <a:schemeClr val="accent3"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4">
                <a:tint val="7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0" name="Freeform 29"/>
            <p:cNvSpPr/>
            <p:nvPr/>
          </p:nvSpPr>
          <p:spPr>
            <a:xfrm>
              <a:off x="4812334" y="3942550"/>
              <a:ext cx="1602227" cy="1068151"/>
            </a:xfrm>
            <a:custGeom>
              <a:avLst/>
              <a:gdLst>
                <a:gd name="connsiteX0" fmla="*/ 0 w 1602227"/>
                <a:gd name="connsiteY0" fmla="*/ 106815 h 1068151"/>
                <a:gd name="connsiteX1" fmla="*/ 106815 w 1602227"/>
                <a:gd name="connsiteY1" fmla="*/ 0 h 1068151"/>
                <a:gd name="connsiteX2" fmla="*/ 1495412 w 1602227"/>
                <a:gd name="connsiteY2" fmla="*/ 0 h 1068151"/>
                <a:gd name="connsiteX3" fmla="*/ 1602227 w 1602227"/>
                <a:gd name="connsiteY3" fmla="*/ 106815 h 1068151"/>
                <a:gd name="connsiteX4" fmla="*/ 1602227 w 1602227"/>
                <a:gd name="connsiteY4" fmla="*/ 961336 h 1068151"/>
                <a:gd name="connsiteX5" fmla="*/ 1495412 w 1602227"/>
                <a:gd name="connsiteY5" fmla="*/ 1068151 h 1068151"/>
                <a:gd name="connsiteX6" fmla="*/ 106815 w 1602227"/>
                <a:gd name="connsiteY6" fmla="*/ 1068151 h 1068151"/>
                <a:gd name="connsiteX7" fmla="*/ 0 w 1602227"/>
                <a:gd name="connsiteY7" fmla="*/ 961336 h 1068151"/>
                <a:gd name="connsiteX8" fmla="*/ 0 w 1602227"/>
                <a:gd name="connsiteY8" fmla="*/ 106815 h 106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2227" h="1068151">
                  <a:moveTo>
                    <a:pt x="0" y="106815"/>
                  </a:moveTo>
                  <a:cubicBezTo>
                    <a:pt x="0" y="47823"/>
                    <a:pt x="47823" y="0"/>
                    <a:pt x="106815" y="0"/>
                  </a:cubicBezTo>
                  <a:lnTo>
                    <a:pt x="1495412" y="0"/>
                  </a:lnTo>
                  <a:cubicBezTo>
                    <a:pt x="1554404" y="0"/>
                    <a:pt x="1602227" y="47823"/>
                    <a:pt x="1602227" y="106815"/>
                  </a:cubicBezTo>
                  <a:lnTo>
                    <a:pt x="1602227" y="961336"/>
                  </a:lnTo>
                  <a:cubicBezTo>
                    <a:pt x="1602227" y="1020328"/>
                    <a:pt x="1554404" y="1068151"/>
                    <a:pt x="1495412" y="1068151"/>
                  </a:cubicBezTo>
                  <a:lnTo>
                    <a:pt x="106815" y="1068151"/>
                  </a:lnTo>
                  <a:cubicBezTo>
                    <a:pt x="47823" y="1068151"/>
                    <a:pt x="0" y="1020328"/>
                    <a:pt x="0" y="961336"/>
                  </a:cubicBezTo>
                  <a:lnTo>
                    <a:pt x="0" y="106815"/>
                  </a:lnTo>
                  <a:close/>
                </a:path>
              </a:pathLst>
            </a:custGeom>
            <a:solidFill>
              <a:srgbClr val="FF0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99865" tIns="99865" rIns="99865" bIns="99865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2000" dirty="0"/>
                <a:t>855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000628" y="3401325"/>
              <a:ext cx="4972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dirty="0"/>
                <a:t>4%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Rectangle 32"/>
                <p:cNvSpPr/>
                <p:nvPr/>
              </p:nvSpPr>
              <p:spPr>
                <a:xfrm>
                  <a:off x="5127265" y="5010700"/>
                  <a:ext cx="1018420" cy="36990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"/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GB">
                                <a:latin typeface="Cambria Math" panose="02040503050406030204" pitchFamily="18" charset="0"/>
                              </a:rPr>
                              <m:t>|</m:t>
                            </m:r>
                            <m:acc>
                              <m:accPr>
                                <m:chr m:val="̅"/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</m:acc>
                          </m:e>
                        </m:d>
                      </m:oMath>
                    </m:oMathPara>
                  </a14:m>
                  <a:endParaRPr lang="en-GB" dirty="0"/>
                </a:p>
              </p:txBody>
            </p:sp>
          </mc:Choice>
          <mc:Fallback xmlns="">
            <p:sp>
              <p:nvSpPr>
                <p:cNvPr id="33" name="Rectangle 32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27265" y="5010700"/>
                  <a:ext cx="1018420" cy="369909"/>
                </a:xfrm>
                <a:prstGeom prst="rect">
                  <a:avLst/>
                </a:prstGeom>
                <a:blipFill>
                  <a:blip r:embed="rId6"/>
                  <a:stretch>
                    <a:fillRect t="-118033" r="-49701" b="-185246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690900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2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14D3B7-7711-DF42-8A02-0714A47DDC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3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581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FF98C-2497-B04A-A879-CC4B710F9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If shown stereotyped words relating to age, will I walk slower?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A7E1F-0273-CB4E-9150-2304B777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2963" y="303107"/>
            <a:ext cx="6894399" cy="62179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Read a few sentences with stereotyped words then measure walking speed.</a:t>
            </a:r>
          </a:p>
          <a:p>
            <a:pPr marL="0" indent="0">
              <a:buNone/>
            </a:pPr>
            <a:endParaRPr lang="en-US" sz="3200" i="1" dirty="0"/>
          </a:p>
          <a:p>
            <a:pPr marL="0" indent="0">
              <a:buNone/>
            </a:pPr>
            <a:r>
              <a:rPr lang="en-US" sz="3200" i="1" dirty="0"/>
              <a:t>t</a:t>
            </a:r>
            <a:r>
              <a:rPr lang="en-US" sz="3200" dirty="0"/>
              <a:t> test </a:t>
            </a:r>
            <a:r>
              <a:rPr lang="en-US" sz="3200" i="1" dirty="0"/>
              <a:t>= p</a:t>
            </a:r>
            <a:r>
              <a:rPr lang="en-US" sz="3200" dirty="0"/>
              <a:t>(</a:t>
            </a:r>
            <a:r>
              <a:rPr lang="en-US" sz="3200" dirty="0" err="1"/>
              <a:t>data|null</a:t>
            </a:r>
            <a:r>
              <a:rPr lang="en-US" sz="3200" dirty="0"/>
              <a:t>) = .049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What should we think?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How likely is this </a:t>
            </a:r>
            <a:r>
              <a:rPr lang="en-US" sz="3200" i="1" dirty="0"/>
              <a:t>really</a:t>
            </a:r>
            <a:r>
              <a:rPr lang="en-US" sz="3200" dirty="0"/>
              <a:t>? </a:t>
            </a:r>
            <a:r>
              <a:rPr lang="en-US" sz="3200" i="1" dirty="0"/>
              <a:t>p</a:t>
            </a:r>
            <a:r>
              <a:rPr lang="en-US" sz="3200" dirty="0"/>
              <a:t>(null) = 95%?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785438-8097-8948-9C1B-DB413F86C886}"/>
              </a:ext>
            </a:extLst>
          </p:cNvPr>
          <p:cNvSpPr/>
          <p:nvPr/>
        </p:nvSpPr>
        <p:spPr>
          <a:xfrm>
            <a:off x="321564" y="5857838"/>
            <a:ext cx="94682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scholar.google.com</a:t>
            </a:r>
            <a:r>
              <a:rPr lang="en-US" dirty="0"/>
              <a:t>/</a:t>
            </a:r>
            <a:r>
              <a:rPr lang="en-US" dirty="0" err="1"/>
              <a:t>scholar?q</a:t>
            </a:r>
            <a:r>
              <a:rPr lang="en-US" dirty="0"/>
              <a:t>=Automaticity+of+social+behavior%3A+Direct+effects+of+trait+construct+and+stereotype+activation+on+action+Bargh+1996</a:t>
            </a:r>
          </a:p>
        </p:txBody>
      </p:sp>
    </p:spTree>
    <p:extLst>
      <p:ext uri="{BB962C8B-B14F-4D97-AF65-F5344CB8AC3E}">
        <p14:creationId xmlns:p14="http://schemas.microsoft.com/office/powerpoint/2010/main" val="1455625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7FD0C-6B24-1C44-A27E-68AE40EA2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267" y="491067"/>
            <a:ext cx="10515600" cy="568589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i="1" dirty="0"/>
              <a:t>Posterior </a:t>
            </a:r>
            <a:r>
              <a:rPr lang="en-US" dirty="0"/>
              <a:t>odds = prior odds * “observed odds” </a:t>
            </a:r>
            <a:r>
              <a:rPr lang="en-US" sz="1900" dirty="0"/>
              <a:t>(likelihood)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Chance it’s a “real effect” = How likely it is * How much evidence we have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Prior</a:t>
            </a:r>
          </a:p>
          <a:p>
            <a:pPr lvl="1">
              <a:buFontTx/>
              <a:buChar char="-"/>
            </a:pPr>
            <a:r>
              <a:rPr lang="en-GB" dirty="0"/>
              <a:t>Let’s agree we said the chance this is “real” is 10% (quite implausible)</a:t>
            </a:r>
          </a:p>
          <a:p>
            <a:pPr lvl="1">
              <a:buFontTx/>
              <a:buChar char="-"/>
            </a:pPr>
            <a:r>
              <a:rPr lang="en-GB" dirty="0"/>
              <a:t>Prior odds = (1 - .1) / 0.1 = 9</a:t>
            </a:r>
          </a:p>
          <a:p>
            <a:pPr lvl="1">
              <a:buFontTx/>
              <a:buChar char="-"/>
            </a:pPr>
            <a:r>
              <a:rPr lang="en-GB" dirty="0"/>
              <a:t>We think it’s 9 times more likely to be false than true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Evidence</a:t>
            </a:r>
          </a:p>
          <a:p>
            <a:pPr lvl="1">
              <a:buFontTx/>
              <a:buChar char="-"/>
            </a:pPr>
            <a:r>
              <a:rPr lang="en-US" i="1" dirty="0"/>
              <a:t>p</a:t>
            </a:r>
            <a:r>
              <a:rPr lang="en-US" dirty="0"/>
              <a:t> = .049</a:t>
            </a:r>
          </a:p>
          <a:p>
            <a:pPr lvl="1">
              <a:buFontTx/>
              <a:buChar char="-"/>
            </a:pPr>
            <a:r>
              <a:rPr lang="en-US" dirty="0"/>
              <a:t>“Observed odds” = </a:t>
            </a:r>
            <a:r>
              <a:rPr lang="en-GB" dirty="0"/>
              <a:t>(1 - 0.049) / 0.049  = 19.4</a:t>
            </a:r>
          </a:p>
          <a:p>
            <a:pPr lvl="1">
              <a:buFontTx/>
              <a:buChar char="-"/>
            </a:pPr>
            <a:r>
              <a:rPr lang="en-GB" dirty="0"/>
              <a:t>19.4 times </a:t>
            </a:r>
            <a:r>
              <a:rPr lang="en-GB" i="1" dirty="0"/>
              <a:t>more likely </a:t>
            </a:r>
            <a:r>
              <a:rPr lang="en-GB" dirty="0"/>
              <a:t>that we see these data if H0 is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to think now</a:t>
            </a:r>
          </a:p>
          <a:p>
            <a:pPr lvl="1">
              <a:buFontTx/>
              <a:buChar char="-"/>
            </a:pPr>
            <a:r>
              <a:rPr lang="en-GB" dirty="0"/>
              <a:t>After seeing the evidence, it’s 19/9 = 2.1 times more likely to be </a:t>
            </a:r>
            <a:r>
              <a:rPr lang="en-GB" b="1" dirty="0"/>
              <a:t>“real”</a:t>
            </a:r>
            <a:r>
              <a:rPr lang="en-GB" dirty="0"/>
              <a:t>, than not.</a:t>
            </a:r>
          </a:p>
          <a:p>
            <a:pPr lvl="1">
              <a:buFontTx/>
              <a:buChar char="-"/>
            </a:pPr>
            <a:r>
              <a:rPr lang="en-GB" b="1" i="1" dirty="0"/>
              <a:t>p</a:t>
            </a:r>
            <a:r>
              <a:rPr lang="en-GB" b="1" dirty="0"/>
              <a:t>(real) = 2.1 / (1+2.1) = 68%</a:t>
            </a:r>
          </a:p>
          <a:p>
            <a:pPr>
              <a:buFontTx/>
              <a:buChar char="-"/>
            </a:pPr>
            <a:endParaRPr lang="en-GB" dirty="0"/>
          </a:p>
          <a:p>
            <a:pPr lvl="1">
              <a:buFontTx/>
              <a:buChar char="-"/>
            </a:pPr>
            <a:endParaRPr lang="en-GB" dirty="0"/>
          </a:p>
          <a:p>
            <a:pPr lvl="1">
              <a:buFontTx/>
              <a:buChar char="-"/>
            </a:pPr>
            <a:endParaRPr lang="en-GB" dirty="0"/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38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7FD0C-6B24-1C44-A27E-68AE40EA2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267" y="491067"/>
            <a:ext cx="10515600" cy="60790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Alternative Prior</a:t>
            </a:r>
          </a:p>
          <a:p>
            <a:pPr lvl="1">
              <a:buFontTx/>
              <a:buChar char="-"/>
            </a:pPr>
            <a:r>
              <a:rPr lang="en-GB" b="1" dirty="0"/>
              <a:t>Imagine we said this is </a:t>
            </a:r>
            <a:r>
              <a:rPr lang="en-GB" b="1" i="1" dirty="0"/>
              <a:t>very</a:t>
            </a:r>
            <a:r>
              <a:rPr lang="en-GB" b="1" dirty="0"/>
              <a:t> implausible …. Perhaps 5% </a:t>
            </a:r>
          </a:p>
          <a:p>
            <a:pPr lvl="1">
              <a:buFontTx/>
              <a:buChar char="-"/>
            </a:pPr>
            <a:r>
              <a:rPr lang="en-GB" dirty="0"/>
              <a:t>Prior odds = (1 - .05) / 0.05 = </a:t>
            </a:r>
            <a:r>
              <a:rPr lang="en-GB" b="1" dirty="0"/>
              <a:t>19</a:t>
            </a:r>
          </a:p>
          <a:p>
            <a:pPr lvl="1">
              <a:buFontTx/>
              <a:buChar char="-"/>
            </a:pPr>
            <a:r>
              <a:rPr lang="en-GB" dirty="0"/>
              <a:t>We think it’s </a:t>
            </a:r>
            <a:r>
              <a:rPr lang="en-GB" b="1" dirty="0"/>
              <a:t>19</a:t>
            </a:r>
            <a:r>
              <a:rPr lang="en-GB" dirty="0"/>
              <a:t> times </a:t>
            </a:r>
            <a:r>
              <a:rPr lang="en-GB" i="1" dirty="0"/>
              <a:t>more likely to be false than true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Evidence/Likelihood</a:t>
            </a:r>
          </a:p>
          <a:p>
            <a:pPr lvl="1">
              <a:buFontTx/>
              <a:buChar char="-"/>
            </a:pPr>
            <a:r>
              <a:rPr lang="en-US" i="1" dirty="0"/>
              <a:t>p</a:t>
            </a:r>
            <a:r>
              <a:rPr lang="en-US" dirty="0"/>
              <a:t> = .049</a:t>
            </a:r>
          </a:p>
          <a:p>
            <a:pPr lvl="1">
              <a:buFontTx/>
              <a:buChar char="-"/>
            </a:pPr>
            <a:r>
              <a:rPr lang="en-US" dirty="0"/>
              <a:t>“Observed odds” = </a:t>
            </a:r>
            <a:r>
              <a:rPr lang="en-GB" dirty="0"/>
              <a:t>(1 - 0.049) / 0.049  = 19.4</a:t>
            </a:r>
          </a:p>
          <a:p>
            <a:pPr lvl="1">
              <a:buFontTx/>
              <a:buChar char="-"/>
            </a:pPr>
            <a:r>
              <a:rPr lang="en-GB" dirty="0"/>
              <a:t>19.4 times </a:t>
            </a:r>
            <a:r>
              <a:rPr lang="en-GB" i="1" dirty="0"/>
              <a:t>more likely </a:t>
            </a:r>
            <a:r>
              <a:rPr lang="en-GB" dirty="0"/>
              <a:t>that we see these data if H0 is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we should think…</a:t>
            </a:r>
          </a:p>
          <a:p>
            <a:pPr lvl="1">
              <a:buFontTx/>
              <a:buChar char="-"/>
            </a:pPr>
            <a:r>
              <a:rPr lang="en-GB" dirty="0"/>
              <a:t>After seeing the evidence, it’s 19.4/19 = 1.02 times more likely to be </a:t>
            </a:r>
            <a:r>
              <a:rPr lang="en-GB" b="1" dirty="0"/>
              <a:t>“real”</a:t>
            </a:r>
            <a:r>
              <a:rPr lang="en-GB" dirty="0"/>
              <a:t>, than not.</a:t>
            </a:r>
          </a:p>
          <a:p>
            <a:pPr lvl="1">
              <a:buFontTx/>
              <a:buChar char="-"/>
            </a:pPr>
            <a:r>
              <a:rPr lang="en-GB" b="1" i="1" dirty="0"/>
              <a:t>p</a:t>
            </a:r>
            <a:r>
              <a:rPr lang="en-GB" b="1" dirty="0"/>
              <a:t>(real) = 1.02 / (1+1.02) = 51%</a:t>
            </a:r>
            <a:endParaRPr lang="en-GB" dirty="0"/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080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7FD0C-6B24-1C44-A27E-68AE40EA2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267" y="491067"/>
            <a:ext cx="10515600" cy="60790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Prior</a:t>
            </a:r>
          </a:p>
          <a:p>
            <a:pPr lvl="1">
              <a:buFontTx/>
              <a:buChar char="-"/>
            </a:pPr>
            <a:r>
              <a:rPr lang="en-GB" b="1" dirty="0"/>
              <a:t>If we said this is actually quite likely*…. Perhaps 50% </a:t>
            </a:r>
          </a:p>
          <a:p>
            <a:pPr lvl="1">
              <a:buFontTx/>
              <a:buChar char="-"/>
            </a:pPr>
            <a:r>
              <a:rPr lang="en-GB" dirty="0"/>
              <a:t>Prior odds = (1 - .5) / 0.5 = </a:t>
            </a:r>
            <a:r>
              <a:rPr lang="en-GB" b="1" dirty="0"/>
              <a:t>1</a:t>
            </a:r>
          </a:p>
          <a:p>
            <a:pPr lvl="1">
              <a:buFontTx/>
              <a:buChar char="-"/>
            </a:pPr>
            <a:r>
              <a:rPr lang="en-GB" dirty="0"/>
              <a:t>We think it’s </a:t>
            </a:r>
            <a:r>
              <a:rPr lang="en-GB" b="1" dirty="0"/>
              <a:t>equally likely </a:t>
            </a:r>
            <a:r>
              <a:rPr lang="en-GB" i="1" dirty="0"/>
              <a:t>to be real as false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Evidence/Likelihood</a:t>
            </a:r>
          </a:p>
          <a:p>
            <a:pPr lvl="1">
              <a:buFontTx/>
              <a:buChar char="-"/>
            </a:pPr>
            <a:r>
              <a:rPr lang="en-US" i="1" dirty="0"/>
              <a:t>p</a:t>
            </a:r>
            <a:r>
              <a:rPr lang="en-US" dirty="0"/>
              <a:t> = .049</a:t>
            </a:r>
          </a:p>
          <a:p>
            <a:pPr lvl="1">
              <a:buFontTx/>
              <a:buChar char="-"/>
            </a:pPr>
            <a:r>
              <a:rPr lang="en-US" dirty="0"/>
              <a:t>“Observed odds” = </a:t>
            </a:r>
            <a:r>
              <a:rPr lang="en-GB" dirty="0"/>
              <a:t>(1 - 0.049) / 0.049  = 19.4</a:t>
            </a:r>
          </a:p>
          <a:p>
            <a:pPr lvl="1">
              <a:buFontTx/>
              <a:buChar char="-"/>
            </a:pPr>
            <a:r>
              <a:rPr lang="en-GB" dirty="0"/>
              <a:t>19.4 times </a:t>
            </a:r>
            <a:r>
              <a:rPr lang="en-GB" i="1" dirty="0"/>
              <a:t>more likely </a:t>
            </a:r>
            <a:r>
              <a:rPr lang="en-GB" dirty="0"/>
              <a:t>that we see these data if H0 is False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What to think now…</a:t>
            </a:r>
          </a:p>
          <a:p>
            <a:pPr lvl="1">
              <a:buFontTx/>
              <a:buChar char="-"/>
            </a:pPr>
            <a:r>
              <a:rPr lang="en-GB" dirty="0"/>
              <a:t>After seeing the evidence, it’s 19.4/1 = 19.4 times more likely to be </a:t>
            </a:r>
            <a:r>
              <a:rPr lang="en-GB" b="1" dirty="0"/>
              <a:t>“real”</a:t>
            </a:r>
            <a:r>
              <a:rPr lang="en-GB" dirty="0"/>
              <a:t>, than not.</a:t>
            </a:r>
          </a:p>
          <a:p>
            <a:pPr lvl="1">
              <a:buFontTx/>
              <a:buChar char="-"/>
            </a:pPr>
            <a:r>
              <a:rPr lang="en-GB" b="1" i="1" dirty="0"/>
              <a:t>p</a:t>
            </a:r>
            <a:r>
              <a:rPr lang="en-GB" b="1" dirty="0"/>
              <a:t>(real) = 19.4 / (1+19.4) = 95%</a:t>
            </a:r>
            <a:endParaRPr lang="en-GB" dirty="0"/>
          </a:p>
          <a:p>
            <a:pPr>
              <a:buFontTx/>
              <a:buChar char="-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6DB3595-6137-4E4B-9DDD-E7DD104BEBAB}"/>
              </a:ext>
            </a:extLst>
          </p:cNvPr>
          <p:cNvSpPr/>
          <p:nvPr/>
        </p:nvSpPr>
        <p:spPr>
          <a:xfrm>
            <a:off x="9414933" y="1217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* I really don’t think it is!</a:t>
            </a:r>
          </a:p>
        </p:txBody>
      </p:sp>
    </p:spTree>
    <p:extLst>
      <p:ext uri="{BB962C8B-B14F-4D97-AF65-F5344CB8AC3E}">
        <p14:creationId xmlns:p14="http://schemas.microsoft.com/office/powerpoint/2010/main" val="4201665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I wouldn't start from here...">
            <a:extLst>
              <a:ext uri="{FF2B5EF4-FFF2-40B4-BE49-F238E27FC236}">
                <a16:creationId xmlns:a16="http://schemas.microsoft.com/office/drawing/2014/main" id="{C28F8D39-DE1E-E74F-B3DC-6B0FFC40D9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875" r="-1" b="230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220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474D8-6C22-304A-9EEA-CF6318ABB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Evidence helps us “update”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66783-E0F9-BC49-B14A-5851FBC5B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start with an implausible hypothesis, you need to work harder</a:t>
            </a:r>
          </a:p>
          <a:p>
            <a:r>
              <a:rPr lang="en-US" dirty="0"/>
              <a:t>Replicating an experiment makes it ‘easier’ to persuade because our prior will have been shifted by the first study.</a:t>
            </a:r>
          </a:p>
          <a:p>
            <a:r>
              <a:rPr lang="en-US" dirty="0"/>
              <a:t>Making </a:t>
            </a:r>
            <a:r>
              <a:rPr lang="en-US" b="1" dirty="0"/>
              <a:t>specific </a:t>
            </a:r>
            <a:r>
              <a:rPr lang="en-US" dirty="0"/>
              <a:t>predictions helps… if there are many possible outcomes but you preselect one of them it increases the value of the evidence if it “comes good”.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928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2013A-C659-5F44-89CC-1F190F5DF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“I wouldn’t start from here”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D08A8D3-D678-2243-88BF-74BE17F1F50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199" y="1825625"/>
          <a:ext cx="10811932" cy="42544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3245">
                  <a:extLst>
                    <a:ext uri="{9D8B030D-6E8A-4147-A177-3AD203B41FA5}">
                      <a16:colId xmlns:a16="http://schemas.microsoft.com/office/drawing/2014/main" val="452073941"/>
                    </a:ext>
                  </a:extLst>
                </a:gridCol>
                <a:gridCol w="2617356">
                  <a:extLst>
                    <a:ext uri="{9D8B030D-6E8A-4147-A177-3AD203B41FA5}">
                      <a16:colId xmlns:a16="http://schemas.microsoft.com/office/drawing/2014/main" val="2316095619"/>
                    </a:ext>
                  </a:extLst>
                </a:gridCol>
                <a:gridCol w="1853425">
                  <a:extLst>
                    <a:ext uri="{9D8B030D-6E8A-4147-A177-3AD203B41FA5}">
                      <a16:colId xmlns:a16="http://schemas.microsoft.com/office/drawing/2014/main" val="2994886262"/>
                    </a:ext>
                  </a:extLst>
                </a:gridCol>
                <a:gridCol w="2078953">
                  <a:extLst>
                    <a:ext uri="{9D8B030D-6E8A-4147-A177-3AD203B41FA5}">
                      <a16:colId xmlns:a16="http://schemas.microsoft.com/office/drawing/2014/main" val="3427588733"/>
                    </a:ext>
                  </a:extLst>
                </a:gridCol>
                <a:gridCol w="2078953">
                  <a:extLst>
                    <a:ext uri="{9D8B030D-6E8A-4147-A177-3AD203B41FA5}">
                      <a16:colId xmlns:a16="http://schemas.microsoft.com/office/drawing/2014/main" val="4134108542"/>
                    </a:ext>
                  </a:extLst>
                </a:gridCol>
              </a:tblGrid>
              <a:tr h="1553431">
                <a:tc>
                  <a:txBody>
                    <a:bodyPr/>
                    <a:lstStyle/>
                    <a:p>
                      <a:r>
                        <a:rPr lang="en-US" sz="2800" dirty="0"/>
                        <a:t>Prior probability it’s “real”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Evidence</a:t>
                      </a:r>
                    </a:p>
                    <a:p>
                      <a:r>
                        <a:rPr lang="en-US" sz="2000" dirty="0"/>
                        <a:t>p(</a:t>
                      </a:r>
                      <a:r>
                        <a:rPr lang="en-US" sz="2000" dirty="0" err="1"/>
                        <a:t>data|null</a:t>
                      </a:r>
                      <a:r>
                        <a:rPr lang="en-US" sz="2000" dirty="0"/>
                        <a:t>) from the </a:t>
                      </a:r>
                      <a:r>
                        <a:rPr lang="en-US" sz="2000" dirty="0" err="1"/>
                        <a:t>Bargh</a:t>
                      </a:r>
                      <a:r>
                        <a:rPr lang="en-US" sz="2000" dirty="0"/>
                        <a:t> et al experiment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Posterior odds</a:t>
                      </a:r>
                    </a:p>
                    <a:p>
                      <a:r>
                        <a:rPr lang="en-US" sz="1800" dirty="0"/>
                        <a:t>Prior*evidence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Posterior probability it’s “a real effect”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 value you would need to be 95% sure it’s “real”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105392"/>
                  </a:ext>
                </a:extLst>
              </a:tr>
              <a:tr h="900004">
                <a:tc>
                  <a:txBody>
                    <a:bodyPr/>
                    <a:lstStyle/>
                    <a:p>
                      <a:r>
                        <a:rPr lang="en-US" sz="2800" dirty="0"/>
                        <a:t>50% </a:t>
                      </a:r>
                    </a:p>
                    <a:p>
                      <a:r>
                        <a:rPr lang="en-US" sz="2000" dirty="0"/>
                        <a:t>(Odds = 1)</a:t>
                      </a:r>
                      <a:endParaRPr lang="en-US" sz="28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en-GB" sz="2400" dirty="0"/>
                        <a:t>(1 - 0.049) / 0.049</a:t>
                      </a:r>
                    </a:p>
                    <a:p>
                      <a:r>
                        <a:rPr lang="en-GB" sz="2400" dirty="0"/>
                        <a:t>(Odds = 19.4)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19.4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11299"/>
                  </a:ext>
                </a:extLst>
              </a:tr>
              <a:tr h="900004">
                <a:tc>
                  <a:txBody>
                    <a:bodyPr/>
                    <a:lstStyle/>
                    <a:p>
                      <a:r>
                        <a:rPr lang="en-US" sz="2800" dirty="0"/>
                        <a:t>10% </a:t>
                      </a:r>
                    </a:p>
                    <a:p>
                      <a:r>
                        <a:rPr lang="en-US" sz="2000" dirty="0"/>
                        <a:t>(Odds = 9)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b="1" dirty="0"/>
                        <a:t>68%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.024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6227976"/>
                  </a:ext>
                </a:extLst>
              </a:tr>
              <a:tr h="900004">
                <a:tc>
                  <a:txBody>
                    <a:bodyPr/>
                    <a:lstStyle/>
                    <a:p>
                      <a:r>
                        <a:rPr lang="en-US" sz="2800" dirty="0"/>
                        <a:t>5% </a:t>
                      </a:r>
                    </a:p>
                    <a:p>
                      <a:r>
                        <a:rPr lang="en-US" sz="2000" dirty="0"/>
                        <a:t>(Odds = 19)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51%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0" dirty="0"/>
                        <a:t>.002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6811759"/>
                  </a:ext>
                </a:extLst>
              </a:tr>
            </a:tbl>
          </a:graphicData>
        </a:graphic>
      </p:graphicFrame>
      <p:sp>
        <p:nvSpPr>
          <p:cNvPr id="7" name="Oval Callout 6">
            <a:extLst>
              <a:ext uri="{FF2B5EF4-FFF2-40B4-BE49-F238E27FC236}">
                <a16:creationId xmlns:a16="http://schemas.microsoft.com/office/drawing/2014/main" id="{A62ED3A0-2242-CB46-B0A5-9C701778B74F}"/>
              </a:ext>
            </a:extLst>
          </p:cNvPr>
          <p:cNvSpPr/>
          <p:nvPr/>
        </p:nvSpPr>
        <p:spPr>
          <a:xfrm>
            <a:off x="8449733" y="0"/>
            <a:ext cx="3200398" cy="1690688"/>
          </a:xfrm>
          <a:prstGeom prst="wedgeEllipseCallout">
            <a:avLst>
              <a:gd name="adj1" fmla="val 15675"/>
              <a:gd name="adj2" fmla="val 61498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*this is the absolute best case and still ignores other issues</a:t>
            </a:r>
          </a:p>
        </p:txBody>
      </p:sp>
    </p:spTree>
    <p:extLst>
      <p:ext uri="{BB962C8B-B14F-4D97-AF65-F5344CB8AC3E}">
        <p14:creationId xmlns:p14="http://schemas.microsoft.com/office/powerpoint/2010/main" val="2450494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88466-3A99-0E48-830A-A67C9754A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models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B756BF-6E59-804B-8C85-BAF8847F2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755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820A0A8-9583-3A4E-86F6-ABB15F297C8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061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FF98C-2497-B04A-A879-CC4B710F9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Is there a banana in my exhaust pipe?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A7E1F-0273-CB4E-9150-2304B777F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dirty="0"/>
              <a:t>With a banana in an exhaust pipe, most cars won’t start (95%)</a:t>
            </a:r>
          </a:p>
          <a:p>
            <a:pPr marL="0" indent="0">
              <a:buNone/>
            </a:pPr>
            <a:r>
              <a:rPr lang="en-US" sz="3200" dirty="0"/>
              <a:t>But bananas in exhaust pipes are quite rare.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My car won’t start.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What is the chance there is a banana in my exhaust pipe?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Notice that:</a:t>
            </a:r>
          </a:p>
          <a:p>
            <a:pPr marL="0" indent="0">
              <a:buNone/>
            </a:pPr>
            <a:r>
              <a:rPr lang="en-US" sz="3200" dirty="0"/>
              <a:t>p(</a:t>
            </a:r>
            <a:r>
              <a:rPr lang="en-US" sz="3200" dirty="0" err="1"/>
              <a:t>nostart|banana</a:t>
            </a:r>
            <a:r>
              <a:rPr lang="en-US" sz="3200" dirty="0"/>
              <a:t>) is not the same as</a:t>
            </a:r>
          </a:p>
          <a:p>
            <a:pPr marL="0" indent="0">
              <a:buNone/>
            </a:pPr>
            <a:r>
              <a:rPr lang="en-US" sz="3200" dirty="0"/>
              <a:t>p(</a:t>
            </a:r>
            <a:r>
              <a:rPr lang="en-US" sz="3200" dirty="0" err="1"/>
              <a:t>banana|nostart</a:t>
            </a:r>
            <a:r>
              <a:rPr lang="en-US" sz="3200" dirty="0"/>
              <a:t>)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9203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FD8AC-7256-6B4C-9995-D42652984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</a:t>
            </a:r>
            <a:r>
              <a:rPr lang="en-US" dirty="0"/>
              <a:t>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79663-7155-8B49-BDA3-EC6A4D8C8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p(data | null=True)                                                p(</a:t>
            </a:r>
            <a:r>
              <a:rPr lang="en-US" dirty="0" err="1"/>
              <a:t>nostart</a:t>
            </a:r>
            <a:r>
              <a:rPr lang="en-US" dirty="0"/>
              <a:t> | </a:t>
            </a:r>
            <a:r>
              <a:rPr lang="en-US" dirty="0" err="1"/>
              <a:t>nobanana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</a:t>
            </a:r>
          </a:p>
          <a:p>
            <a:pPr marL="0" indent="0">
              <a:buNone/>
            </a:pPr>
            <a:r>
              <a:rPr lang="en-US" dirty="0"/>
              <a:t>p(null | data)                                                          p(</a:t>
            </a:r>
            <a:r>
              <a:rPr lang="en-US" dirty="0" err="1"/>
              <a:t>nobanana</a:t>
            </a:r>
            <a:r>
              <a:rPr lang="en-US" dirty="0"/>
              <a:t> | </a:t>
            </a:r>
            <a:r>
              <a:rPr lang="en-US" dirty="0" err="1"/>
              <a:t>nostart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And definitely not</a:t>
            </a:r>
          </a:p>
          <a:p>
            <a:pPr marL="0" indent="0">
              <a:buNone/>
            </a:pPr>
            <a:r>
              <a:rPr lang="en-US" dirty="0"/>
              <a:t>p(H1 | data)						   p(banana | </a:t>
            </a:r>
            <a:r>
              <a:rPr lang="en-US" dirty="0" err="1"/>
              <a:t>nostart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97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9D412-F888-DA44-95CF-CA7361C4D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4C237C1E-F84D-5048-9A94-7C65C61C1B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034" y="2641600"/>
            <a:ext cx="11909931" cy="3091127"/>
          </a:xfrm>
        </p:spPr>
      </p:pic>
    </p:spTree>
    <p:extLst>
      <p:ext uri="{BB962C8B-B14F-4D97-AF65-F5344CB8AC3E}">
        <p14:creationId xmlns:p14="http://schemas.microsoft.com/office/powerpoint/2010/main" val="1158990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E3C44F-07DA-5548-8EBC-0340E4CF6D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623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A6689-5399-FC40-839A-481060954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child is scratching her head!</a:t>
            </a:r>
            <a:br>
              <a:rPr lang="en-US" dirty="0"/>
            </a:br>
            <a:r>
              <a:rPr lang="en-US" dirty="0"/>
              <a:t>Does she have nits?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8A9AB-C41D-4D4D-8D02-D3579CB88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133" y="1825625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Evidence: We see scratching!!! </a:t>
            </a:r>
          </a:p>
          <a:p>
            <a:pPr marL="0" indent="0">
              <a:buNone/>
            </a:pPr>
            <a:r>
              <a:rPr lang="en-US" dirty="0"/>
              <a:t>	If kids scratch their head, what percentage have nits?</a:t>
            </a:r>
          </a:p>
          <a:p>
            <a:pPr marL="0" indent="0">
              <a:buNone/>
            </a:pPr>
            <a:r>
              <a:rPr lang="en-US" dirty="0"/>
              <a:t>	10%?   (Odds = 9 to 1 </a:t>
            </a:r>
            <a:r>
              <a:rPr lang="en-US" i="1" dirty="0"/>
              <a:t>against </a:t>
            </a:r>
            <a:r>
              <a:rPr lang="en-US" dirty="0"/>
              <a:t>or .111 </a:t>
            </a:r>
            <a:r>
              <a:rPr lang="en-US" i="1" dirty="0"/>
              <a:t>for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Prior: How common are nits?</a:t>
            </a:r>
          </a:p>
          <a:p>
            <a:pPr marL="0" indent="0">
              <a:buNone/>
            </a:pPr>
            <a:r>
              <a:rPr lang="en-US" dirty="0"/>
              <a:t>	5%?   (Odds = 19 to 1 </a:t>
            </a:r>
            <a:r>
              <a:rPr lang="en-US" i="1" dirty="0"/>
              <a:t>against </a:t>
            </a:r>
            <a:r>
              <a:rPr lang="en-US" dirty="0"/>
              <a:t>or .053 </a:t>
            </a:r>
            <a:r>
              <a:rPr lang="en-US" i="1" dirty="0"/>
              <a:t>for)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the odds change if we see scratching?</a:t>
            </a:r>
          </a:p>
          <a:p>
            <a:pPr marL="0" indent="0">
              <a:buNone/>
            </a:pPr>
            <a:r>
              <a:rPr lang="en-US" dirty="0"/>
              <a:t>	Odds = 19/9 = 2.1 times greater, compared with prior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dirty="0" err="1"/>
              <a:t>nits|scratch</a:t>
            </a:r>
            <a:r>
              <a:rPr lang="en-US" dirty="0"/>
              <a:t>) = 1 – (2.1 / (1+2.1)) = 32%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82732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A close up of a logo&#10;&#10;Description automatically generated">
            <a:extLst>
              <a:ext uri="{FF2B5EF4-FFF2-40B4-BE49-F238E27FC236}">
                <a16:creationId xmlns:a16="http://schemas.microsoft.com/office/drawing/2014/main" id="{20464AAA-2B17-7E49-8814-E40C178FFE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994" y="284690"/>
            <a:ext cx="11874008" cy="6031443"/>
          </a:xfrm>
        </p:spPr>
      </p:pic>
    </p:spTree>
    <p:extLst>
      <p:ext uri="{BB962C8B-B14F-4D97-AF65-F5344CB8AC3E}">
        <p14:creationId xmlns:p14="http://schemas.microsoft.com/office/powerpoint/2010/main" val="1757062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686</Words>
  <Application>Microsoft Macintosh PowerPoint</Application>
  <PresentationFormat>Widescreen</PresentationFormat>
  <Paragraphs>155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Verdana</vt:lpstr>
      <vt:lpstr>Office Theme</vt:lpstr>
      <vt:lpstr>PowerPoint Presentation</vt:lpstr>
      <vt:lpstr>Comparing models</vt:lpstr>
      <vt:lpstr>PowerPoint Presentation</vt:lpstr>
      <vt:lpstr>Is there a banana in my exhaust pipe?</vt:lpstr>
      <vt:lpstr>p values</vt:lpstr>
      <vt:lpstr>PowerPoint Presentation</vt:lpstr>
      <vt:lpstr>PowerPoint Presentation</vt:lpstr>
      <vt:lpstr>My child is scratching her head! Does she have nits?</vt:lpstr>
      <vt:lpstr>PowerPoint Presentation</vt:lpstr>
      <vt:lpstr>Bayesian Literacy</vt:lpstr>
      <vt:lpstr>PowerPoint Presentation</vt:lpstr>
      <vt:lpstr>If shown stereotyped words relating to age, will I walk slower?</vt:lpstr>
      <vt:lpstr>PowerPoint Presentation</vt:lpstr>
      <vt:lpstr>PowerPoint Presentation</vt:lpstr>
      <vt:lpstr>PowerPoint Presentation</vt:lpstr>
      <vt:lpstr>PowerPoint Presentation</vt:lpstr>
      <vt:lpstr>Evidence helps us “update”</vt:lpstr>
      <vt:lpstr>“I wouldn’t start from here”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Whalley</dc:creator>
  <cp:lastModifiedBy>Ben Whalley</cp:lastModifiedBy>
  <cp:revision>1</cp:revision>
  <dcterms:created xsi:type="dcterms:W3CDTF">2019-11-25T18:55:05Z</dcterms:created>
  <dcterms:modified xsi:type="dcterms:W3CDTF">2019-11-25T18:55:29Z</dcterms:modified>
</cp:coreProperties>
</file>

<file path=docProps/thumbnail.jpeg>
</file>